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8" autoAdjust="0"/>
    <p:restoredTop sz="94660"/>
  </p:normalViewPr>
  <p:slideViewPr>
    <p:cSldViewPr snapToGrid="0">
      <p:cViewPr varScale="1">
        <p:scale>
          <a:sx n="77" d="100"/>
          <a:sy n="77" d="100"/>
        </p:scale>
        <p:origin x="19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053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0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167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22710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002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12/4/17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220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12/4/17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5176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8457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171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933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010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12/4/17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638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12/4/17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650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12/4/17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573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520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325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0549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mancusa.webex.com/mmancusa/j.php?MTID=md967d5407bedd51806dac5c9a0a7c714" TargetMode="Externa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241775"/>
            <a:ext cx="9101195" cy="61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6417" y="1139686"/>
            <a:ext cx="8548751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Appalachian Conservation Partners Meeting</a:t>
            </a:r>
          </a:p>
          <a:p>
            <a:pPr algn="ctr"/>
            <a:r>
              <a:rPr lang="en-US" sz="2400" dirty="0" smtClean="0"/>
              <a:t>Dec 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&amp; 6</a:t>
            </a:r>
            <a:r>
              <a:rPr lang="en-US" sz="2400" baseline="30000" dirty="0" smtClean="0"/>
              <a:t>th</a:t>
            </a:r>
            <a:endParaRPr lang="en-US" sz="2400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NCTC, Shepherdstown, WV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70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Breakout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2096063"/>
            <a:ext cx="8362604" cy="4155107"/>
          </a:xfrm>
        </p:spPr>
        <p:txBody>
          <a:bodyPr>
            <a:normAutofit fontScale="92500"/>
          </a:bodyPr>
          <a:lstStyle/>
          <a:p>
            <a:r>
              <a:rPr lang="en-US" sz="3000" b="1" dirty="0">
                <a:effectLst/>
              </a:rPr>
              <a:t>[Group </a:t>
            </a:r>
            <a:r>
              <a:rPr lang="en-US" sz="3000" b="1" dirty="0" smtClean="0">
                <a:effectLst/>
              </a:rPr>
              <a:t>1~Northern. 111 </a:t>
            </a:r>
            <a:r>
              <a:rPr lang="en-US" sz="3000" b="1" dirty="0">
                <a:effectLst/>
              </a:rPr>
              <a:t>Instructional East] </a:t>
            </a:r>
            <a:endParaRPr lang="en-US" sz="3000" dirty="0">
              <a:effectLst/>
            </a:endParaRPr>
          </a:p>
          <a:p>
            <a:pPr lvl="1"/>
            <a:r>
              <a:rPr lang="en-US" dirty="0">
                <a:effectLst/>
              </a:rPr>
              <a:t>Call-in number: 1-866-832-8172 </a:t>
            </a:r>
            <a:endParaRPr lang="en-US" dirty="0" smtClean="0">
              <a:effectLst/>
            </a:endParaRPr>
          </a:p>
          <a:p>
            <a:pPr lvl="1"/>
            <a:r>
              <a:rPr lang="en-US" dirty="0" smtClean="0">
                <a:effectLst/>
              </a:rPr>
              <a:t>Access </a:t>
            </a:r>
            <a:r>
              <a:rPr lang="en-US" dirty="0">
                <a:effectLst/>
              </a:rPr>
              <a:t>code: 495 184 7</a:t>
            </a:r>
          </a:p>
          <a:p>
            <a:r>
              <a:rPr lang="en-US" sz="3000" b="1" dirty="0" smtClean="0">
                <a:effectLst/>
              </a:rPr>
              <a:t>[</a:t>
            </a:r>
            <a:r>
              <a:rPr lang="en-US" sz="3000" b="1" dirty="0">
                <a:effectLst/>
              </a:rPr>
              <a:t>Group 2~Regional.  112 Instructional East] </a:t>
            </a:r>
            <a:endParaRPr lang="en-US" sz="3000" dirty="0">
              <a:effectLst/>
            </a:endParaRPr>
          </a:p>
          <a:p>
            <a:pPr lvl="1"/>
            <a:r>
              <a:rPr lang="en-US" dirty="0">
                <a:effectLst/>
              </a:rPr>
              <a:t>Call-in number: 1-866-762-5634  </a:t>
            </a:r>
            <a:endParaRPr lang="en-US" dirty="0" smtClean="0">
              <a:effectLst/>
            </a:endParaRPr>
          </a:p>
          <a:p>
            <a:pPr lvl="1"/>
            <a:r>
              <a:rPr lang="en-US" dirty="0" smtClean="0">
                <a:effectLst/>
              </a:rPr>
              <a:t>Access </a:t>
            </a:r>
            <a:r>
              <a:rPr lang="en-US" dirty="0">
                <a:effectLst/>
              </a:rPr>
              <a:t>code: 495 815 2</a:t>
            </a:r>
          </a:p>
          <a:p>
            <a:r>
              <a:rPr lang="en-US" sz="2800" b="1" dirty="0" smtClean="0">
                <a:effectLst/>
              </a:rPr>
              <a:t>[</a:t>
            </a:r>
            <a:r>
              <a:rPr lang="en-US" sz="2800" b="1" dirty="0">
                <a:effectLst/>
              </a:rPr>
              <a:t>Group 3~Southern.  151A Instructional </a:t>
            </a:r>
            <a:r>
              <a:rPr lang="en-US" sz="2800" b="1" u="sng" dirty="0">
                <a:effectLst/>
              </a:rPr>
              <a:t>West]</a:t>
            </a:r>
            <a:endParaRPr lang="en-US" sz="2800" dirty="0">
              <a:effectLst/>
            </a:endParaRPr>
          </a:p>
          <a:p>
            <a:pPr lvl="1"/>
            <a:r>
              <a:rPr lang="en-US" dirty="0">
                <a:effectLst/>
              </a:rPr>
              <a:t>Call-in number: 1-866-836-7935 </a:t>
            </a:r>
            <a:endParaRPr lang="en-US" dirty="0" smtClean="0">
              <a:effectLst/>
            </a:endParaRPr>
          </a:p>
          <a:p>
            <a:pPr lvl="1"/>
            <a:r>
              <a:rPr lang="en-US" dirty="0" smtClean="0">
                <a:effectLst/>
              </a:rPr>
              <a:t>Access </a:t>
            </a:r>
            <a:r>
              <a:rPr lang="en-US" dirty="0">
                <a:effectLst/>
              </a:rPr>
              <a:t>code: 225 6475 </a:t>
            </a:r>
            <a:r>
              <a:rPr lang="en-US" dirty="0" smtClean="0">
                <a:effectLst/>
              </a:rPr>
              <a:t>0</a:t>
            </a:r>
            <a:endParaRPr lang="en-US" dirty="0">
              <a:effectLst/>
            </a:endParaRPr>
          </a:p>
        </p:txBody>
      </p:sp>
      <p:pic>
        <p:nvPicPr>
          <p:cNvPr id="4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241775"/>
            <a:ext cx="9101195" cy="61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9819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Session IV </a:t>
            </a:r>
            <a:r>
              <a:rPr lang="en-US" dirty="0" smtClean="0">
                <a:effectLst/>
              </a:rPr>
              <a:t>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effectLst/>
              </a:rPr>
              <a:t>This </a:t>
            </a:r>
            <a:r>
              <a:rPr lang="en-US" dirty="0">
                <a:effectLst/>
              </a:rPr>
              <a:t>is envisioned as an honest appraisal of what’s needed for a landscape-level collaborative to </a:t>
            </a:r>
            <a:r>
              <a:rPr lang="en-US" dirty="0" smtClean="0">
                <a:effectLst/>
              </a:rPr>
              <a:t>deliver:</a:t>
            </a:r>
          </a:p>
          <a:p>
            <a:pPr lvl="1"/>
            <a:r>
              <a:rPr lang="en-US" dirty="0">
                <a:effectLst/>
              </a:rPr>
              <a:t>T</a:t>
            </a:r>
            <a:r>
              <a:rPr lang="en-US" dirty="0" smtClean="0">
                <a:effectLst/>
              </a:rPr>
              <a:t>o </a:t>
            </a:r>
            <a:r>
              <a:rPr lang="en-US" dirty="0">
                <a:effectLst/>
              </a:rPr>
              <a:t>make it worthwhile to enter into the </a:t>
            </a:r>
            <a:r>
              <a:rPr lang="en-US" dirty="0" smtClean="0">
                <a:effectLst/>
              </a:rPr>
              <a:t>partnership</a:t>
            </a:r>
          </a:p>
          <a:p>
            <a:pPr lvl="1"/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T</a:t>
            </a:r>
            <a:r>
              <a:rPr lang="en-US" dirty="0" smtClean="0">
                <a:effectLst/>
              </a:rPr>
              <a:t>o </a:t>
            </a:r>
            <a:r>
              <a:rPr lang="en-US" dirty="0">
                <a:effectLst/>
              </a:rPr>
              <a:t>capture the reason why our conservation community should support or advocate for its unique benefits to the partner and </a:t>
            </a:r>
            <a:r>
              <a:rPr lang="en-US" dirty="0" smtClean="0">
                <a:effectLst/>
              </a:rPr>
              <a:t>partnership</a:t>
            </a:r>
          </a:p>
          <a:p>
            <a:pPr lvl="1"/>
            <a:r>
              <a:rPr lang="en-US" dirty="0">
                <a:effectLst/>
              </a:rPr>
              <a:t>T</a:t>
            </a:r>
            <a:r>
              <a:rPr lang="en-US" dirty="0" smtClean="0">
                <a:effectLst/>
              </a:rPr>
              <a:t>o </a:t>
            </a:r>
            <a:r>
              <a:rPr lang="en-US" dirty="0">
                <a:effectLst/>
              </a:rPr>
              <a:t>clearly articulate up-front what is needed to get solid commitments from members before moving on to building </a:t>
            </a:r>
            <a:r>
              <a:rPr lang="en-US" dirty="0" smtClean="0">
                <a:effectLst/>
              </a:rPr>
              <a:t>this </a:t>
            </a:r>
            <a:r>
              <a:rPr lang="en-US" dirty="0">
                <a:effectLst/>
              </a:rPr>
              <a:t>newly defined partnership.  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If </a:t>
            </a:r>
            <a:r>
              <a:rPr lang="en-US" dirty="0">
                <a:effectLst/>
              </a:rPr>
              <a:t>we do not identify the foundational commitment, we need to ask if our affiliation is more as a professional network vs. an active and mutually reinforcing partnership.</a:t>
            </a:r>
          </a:p>
          <a:p>
            <a:endParaRPr lang="en-US" dirty="0"/>
          </a:p>
        </p:txBody>
      </p:sp>
      <p:pic>
        <p:nvPicPr>
          <p:cNvPr id="4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241775"/>
            <a:ext cx="9101195" cy="61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6361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December 6 </a:t>
            </a:r>
            <a:br>
              <a:rPr lang="en-US" dirty="0" smtClean="0"/>
            </a:br>
            <a:r>
              <a:rPr lang="en-US" dirty="0" smtClean="0"/>
              <a:t>morning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effectLst/>
              </a:rPr>
              <a:t>Wrap-up Session IV:</a:t>
            </a:r>
            <a:r>
              <a:rPr lang="en-US" sz="2800" dirty="0">
                <a:effectLst/>
              </a:rPr>
              <a:t> </a:t>
            </a:r>
          </a:p>
          <a:p>
            <a:pPr lvl="1"/>
            <a:r>
              <a:rPr lang="en-US" sz="2800" b="1" dirty="0">
                <a:effectLst/>
              </a:rPr>
              <a:t>Ad-hoc Report-Out</a:t>
            </a:r>
            <a:r>
              <a:rPr lang="en-US" sz="2800" dirty="0">
                <a:effectLst/>
              </a:rPr>
              <a:t> of brilliant insights generated at last night’s social </a:t>
            </a:r>
          </a:p>
          <a:p>
            <a:pPr lvl="1"/>
            <a:r>
              <a:rPr lang="en-US" sz="2800" b="1" dirty="0">
                <a:effectLst/>
              </a:rPr>
              <a:t>Quick Recap</a:t>
            </a:r>
            <a:r>
              <a:rPr lang="en-US" sz="2800" dirty="0">
                <a:effectLst/>
              </a:rPr>
              <a:t> of Yesterday’s work </a:t>
            </a:r>
            <a:endParaRPr lang="en-US" sz="2800" dirty="0">
              <a:effectLst/>
            </a:endParaRPr>
          </a:p>
          <a:p>
            <a:pPr lvl="1"/>
            <a:r>
              <a:rPr lang="en-US" sz="2800" b="1" dirty="0" smtClean="0">
                <a:effectLst/>
              </a:rPr>
              <a:t>Facilitated Discussion:</a:t>
            </a:r>
            <a:r>
              <a:rPr lang="en-US" sz="2800" dirty="0" smtClean="0">
                <a:effectLst/>
              </a:rPr>
              <a:t> </a:t>
            </a:r>
            <a:r>
              <a:rPr lang="en-US" sz="2800" i="1" dirty="0">
                <a:effectLst/>
              </a:rPr>
              <a:t>Going forward, what remains to be done now?</a:t>
            </a:r>
            <a:endParaRPr lang="en-US" sz="2800" dirty="0"/>
          </a:p>
        </p:txBody>
      </p:sp>
      <p:pic>
        <p:nvPicPr>
          <p:cNvPr id="4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241775"/>
            <a:ext cx="9101195" cy="61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0671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Call-in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effectLst/>
              </a:rPr>
              <a:t>Call-in number: 1-866-832-8172 </a:t>
            </a:r>
            <a:endParaRPr lang="en-US" sz="2400" dirty="0" smtClean="0">
              <a:effectLst/>
            </a:endParaRPr>
          </a:p>
          <a:p>
            <a:r>
              <a:rPr lang="en-US" sz="2400" dirty="0" smtClean="0">
                <a:effectLst/>
              </a:rPr>
              <a:t>Access </a:t>
            </a:r>
            <a:r>
              <a:rPr lang="en-US" sz="2400" dirty="0">
                <a:effectLst/>
              </a:rPr>
              <a:t>code: 495 184 </a:t>
            </a:r>
            <a:r>
              <a:rPr lang="en-US" sz="2400" dirty="0" smtClean="0">
                <a:effectLst/>
              </a:rPr>
              <a:t>7</a:t>
            </a:r>
          </a:p>
          <a:p>
            <a:r>
              <a:rPr lang="en-US" sz="2400" dirty="0" smtClean="0">
                <a:effectLst/>
              </a:rPr>
              <a:t>Handouts: </a:t>
            </a:r>
            <a:r>
              <a:rPr lang="en-US" sz="2400" dirty="0" err="1" smtClean="0">
                <a:effectLst/>
              </a:rPr>
              <a:t>applcc.org</a:t>
            </a:r>
            <a:r>
              <a:rPr lang="en-US" sz="2400" dirty="0" smtClean="0">
                <a:effectLst/>
              </a:rPr>
              <a:t>/workshops/workshops</a:t>
            </a:r>
          </a:p>
          <a:p>
            <a:r>
              <a:rPr lang="en-US" sz="2400" dirty="0" smtClean="0">
                <a:effectLst/>
              </a:rPr>
              <a:t>Meeting link: </a:t>
            </a:r>
            <a:r>
              <a:rPr lang="en-US" sz="2400" u="sng" dirty="0">
                <a:effectLst/>
                <a:hlinkClick r:id="rId2"/>
              </a:rPr>
              <a:t>https://mmancusa.webex.com/mmancusa/j.php?MTID=md967d5407bedd51806dac5c9a0a7c714</a:t>
            </a:r>
            <a:r>
              <a:rPr lang="en-US" sz="2400" dirty="0">
                <a:effectLst/>
              </a:rPr>
              <a:t> </a:t>
            </a:r>
            <a:endParaRPr lang="en-US" sz="2400" dirty="0" smtClean="0">
              <a:effectLst/>
            </a:endParaRPr>
          </a:p>
          <a:p>
            <a:r>
              <a:rPr lang="en-US" sz="2400" dirty="0">
                <a:effectLst/>
              </a:rPr>
              <a:t>Meeting password: Eq7xjEk@</a:t>
            </a:r>
          </a:p>
          <a:p>
            <a:endParaRPr lang="en-US" sz="2400" dirty="0">
              <a:effectLst/>
            </a:endParaRPr>
          </a:p>
          <a:p>
            <a:endParaRPr lang="en-US" dirty="0"/>
          </a:p>
        </p:txBody>
      </p:sp>
      <p:pic>
        <p:nvPicPr>
          <p:cNvPr id="4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241775"/>
            <a:ext cx="9101195" cy="61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1855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Morning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Welcome and Housekeeping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Setting the scene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Session I: Review LCC Partnership Experience</a:t>
            </a:r>
            <a:endParaRPr lang="en-US" sz="3600" dirty="0"/>
          </a:p>
        </p:txBody>
      </p:sp>
      <p:pic>
        <p:nvPicPr>
          <p:cNvPr id="4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241775"/>
            <a:ext cx="9101195" cy="61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2425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Session I </a:t>
            </a:r>
            <a:r>
              <a:rPr lang="en-US" dirty="0" smtClean="0">
                <a:effectLst/>
              </a:rPr>
              <a:t>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812176"/>
            <a:ext cx="7765322" cy="3956857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smtClean="0">
                <a:effectLst/>
              </a:rPr>
              <a:t>Start </a:t>
            </a:r>
            <a:r>
              <a:rPr lang="en-US" sz="3400" dirty="0">
                <a:effectLst/>
              </a:rPr>
              <a:t>the process to re-imagine a partnership to address issues and challenges that can only or best be addressed as a landscape-level collaborative.  </a:t>
            </a:r>
            <a:endParaRPr lang="en-US" sz="3400" dirty="0">
              <a:effectLst/>
            </a:endParaRPr>
          </a:p>
          <a:p>
            <a:endParaRPr lang="en-US" sz="3400" dirty="0" smtClean="0">
              <a:effectLst/>
            </a:endParaRPr>
          </a:p>
          <a:p>
            <a:r>
              <a:rPr lang="en-US" sz="3400" dirty="0" smtClean="0">
                <a:effectLst/>
              </a:rPr>
              <a:t>We </a:t>
            </a:r>
            <a:r>
              <a:rPr lang="en-US" sz="3400" dirty="0">
                <a:effectLst/>
              </a:rPr>
              <a:t>will explore “What” (priorities), “Why” (values), “Where” (can we realize benefits of earlier investment), and “How” (must the partnership structure change to realize that potential.)</a:t>
            </a:r>
          </a:p>
          <a:p>
            <a:endParaRPr lang="en-US" dirty="0"/>
          </a:p>
        </p:txBody>
      </p:sp>
      <p:pic>
        <p:nvPicPr>
          <p:cNvPr id="4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241775"/>
            <a:ext cx="9101195" cy="61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1740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Breakout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778924"/>
            <a:ext cx="8362604" cy="4472247"/>
          </a:xfrm>
        </p:spPr>
        <p:txBody>
          <a:bodyPr>
            <a:normAutofit fontScale="92500"/>
          </a:bodyPr>
          <a:lstStyle/>
          <a:p>
            <a:r>
              <a:rPr lang="en-US" sz="3000" b="1" dirty="0">
                <a:effectLst/>
              </a:rPr>
              <a:t>[Group </a:t>
            </a:r>
            <a:r>
              <a:rPr lang="en-US" sz="3000" b="1" dirty="0" smtClean="0">
                <a:effectLst/>
              </a:rPr>
              <a:t>1~Northern. 111 </a:t>
            </a:r>
            <a:r>
              <a:rPr lang="en-US" sz="3000" b="1" dirty="0">
                <a:effectLst/>
              </a:rPr>
              <a:t>Instructional East] </a:t>
            </a:r>
            <a:endParaRPr lang="en-US" sz="3000" dirty="0">
              <a:effectLst/>
            </a:endParaRPr>
          </a:p>
          <a:p>
            <a:pPr lvl="1"/>
            <a:r>
              <a:rPr lang="en-US" dirty="0">
                <a:effectLst/>
              </a:rPr>
              <a:t>Call-in number: 1-866-832-8172 </a:t>
            </a:r>
            <a:endParaRPr lang="en-US" dirty="0" smtClean="0">
              <a:effectLst/>
            </a:endParaRPr>
          </a:p>
          <a:p>
            <a:pPr lvl="1"/>
            <a:r>
              <a:rPr lang="en-US" dirty="0" smtClean="0">
                <a:effectLst/>
              </a:rPr>
              <a:t>Access </a:t>
            </a:r>
            <a:r>
              <a:rPr lang="en-US" dirty="0">
                <a:effectLst/>
              </a:rPr>
              <a:t>code: 495 184 7</a:t>
            </a:r>
          </a:p>
          <a:p>
            <a:r>
              <a:rPr lang="en-US" sz="3000" b="1" dirty="0" smtClean="0">
                <a:effectLst/>
              </a:rPr>
              <a:t>[</a:t>
            </a:r>
            <a:r>
              <a:rPr lang="en-US" sz="3000" b="1" dirty="0">
                <a:effectLst/>
              </a:rPr>
              <a:t>Group 2~Regional.  112 Instructional East] </a:t>
            </a:r>
            <a:endParaRPr lang="en-US" sz="3000" dirty="0">
              <a:effectLst/>
            </a:endParaRPr>
          </a:p>
          <a:p>
            <a:pPr lvl="1"/>
            <a:r>
              <a:rPr lang="en-US" dirty="0">
                <a:effectLst/>
              </a:rPr>
              <a:t>Call-in number: 1-866-762-5634  </a:t>
            </a:r>
            <a:endParaRPr lang="en-US" dirty="0" smtClean="0">
              <a:effectLst/>
            </a:endParaRPr>
          </a:p>
          <a:p>
            <a:pPr lvl="1"/>
            <a:r>
              <a:rPr lang="en-US" dirty="0" smtClean="0">
                <a:effectLst/>
              </a:rPr>
              <a:t>Access </a:t>
            </a:r>
            <a:r>
              <a:rPr lang="en-US" dirty="0">
                <a:effectLst/>
              </a:rPr>
              <a:t>code: 495 815 2</a:t>
            </a:r>
          </a:p>
          <a:p>
            <a:r>
              <a:rPr lang="en-US" sz="2800" b="1" dirty="0" smtClean="0">
                <a:effectLst/>
              </a:rPr>
              <a:t>[</a:t>
            </a:r>
            <a:r>
              <a:rPr lang="en-US" sz="2800" b="1" dirty="0">
                <a:effectLst/>
              </a:rPr>
              <a:t>Group 3~Southern.  151A Instructional </a:t>
            </a:r>
            <a:r>
              <a:rPr lang="en-US" sz="2800" b="1" u="sng" dirty="0">
                <a:effectLst/>
              </a:rPr>
              <a:t>West]</a:t>
            </a:r>
            <a:endParaRPr lang="en-US" sz="2800" dirty="0">
              <a:effectLst/>
            </a:endParaRPr>
          </a:p>
          <a:p>
            <a:pPr lvl="1"/>
            <a:r>
              <a:rPr lang="en-US" dirty="0">
                <a:effectLst/>
              </a:rPr>
              <a:t>Call-in number: 1-866-836-7935 </a:t>
            </a:r>
            <a:endParaRPr lang="en-US" dirty="0" smtClean="0">
              <a:effectLst/>
            </a:endParaRPr>
          </a:p>
          <a:p>
            <a:pPr lvl="1"/>
            <a:r>
              <a:rPr lang="en-US" dirty="0" smtClean="0">
                <a:effectLst/>
              </a:rPr>
              <a:t>Access </a:t>
            </a:r>
            <a:r>
              <a:rPr lang="en-US" dirty="0">
                <a:effectLst/>
              </a:rPr>
              <a:t>code: 225 6475 </a:t>
            </a:r>
            <a:r>
              <a:rPr lang="en-US" dirty="0" smtClean="0">
                <a:effectLst/>
              </a:rPr>
              <a:t>0</a:t>
            </a:r>
            <a:endParaRPr lang="en-US" dirty="0">
              <a:effectLst/>
            </a:endParaRPr>
          </a:p>
        </p:txBody>
      </p:sp>
      <p:pic>
        <p:nvPicPr>
          <p:cNvPr id="4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241775"/>
            <a:ext cx="9101195" cy="61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0554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Session II Outcome: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345" y="1762298"/>
            <a:ext cx="7544255" cy="4405746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Char char="•"/>
            </a:pPr>
            <a:r>
              <a:rPr lang="en-US" sz="2800" dirty="0" smtClean="0">
                <a:effectLst/>
              </a:rPr>
              <a:t>Each </a:t>
            </a:r>
            <a:r>
              <a:rPr lang="en-US" sz="2800" dirty="0">
                <a:effectLst/>
              </a:rPr>
              <a:t>group generates a list of priorities, grouped by relative ranking (Tiers) of importance to collectively achieve landscape conservation in key regions of Appalachia.  </a:t>
            </a:r>
          </a:p>
          <a:p>
            <a:pPr>
              <a:buFont typeface="Arial" charset="0"/>
              <a:buChar char="•"/>
            </a:pPr>
            <a:endParaRPr lang="en-US" sz="2800" dirty="0" smtClean="0">
              <a:effectLst/>
            </a:endParaRPr>
          </a:p>
          <a:p>
            <a:pPr>
              <a:buFont typeface="Arial" charset="0"/>
              <a:buChar char="•"/>
            </a:pPr>
            <a:r>
              <a:rPr lang="en-US" sz="2800" dirty="0" smtClean="0">
                <a:effectLst/>
              </a:rPr>
              <a:t>This </a:t>
            </a:r>
            <a:r>
              <a:rPr lang="en-US" sz="2800" dirty="0">
                <a:effectLst/>
              </a:rPr>
              <a:t>should help define the unique role/purpose that this Partnership is to serve as well as why your organization should make a commitment to serve as a Partner.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pic>
        <p:nvPicPr>
          <p:cNvPr id="9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241775"/>
            <a:ext cx="9101195" cy="61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193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1"/>
            <a:ext cx="9144000" cy="1326321"/>
          </a:xfrm>
        </p:spPr>
        <p:txBody>
          <a:bodyPr/>
          <a:lstStyle/>
          <a:p>
            <a:r>
              <a:rPr lang="en-US" dirty="0" smtClean="0"/>
              <a:t>Breakout Group Membership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7798707"/>
              </p:ext>
            </p:extLst>
          </p:nvPr>
        </p:nvGraphicFramePr>
        <p:xfrm>
          <a:off x="266007" y="1935921"/>
          <a:ext cx="8628611" cy="4747802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2876204"/>
                <a:gridCol w="2909454"/>
                <a:gridCol w="2842953"/>
              </a:tblGrid>
              <a:tr h="3377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Group 1 (Northern)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Group 2 (Regional)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Group 3 (Southern)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3597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Gwen Brewer, MDNR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Danny Lee, USFS-SR 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Evan Crews, TVA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2861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Bill Jenkins, EPA-R3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Bridgett Costanzo, NRCS-NE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Rick Durbrow, EPA-R4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5194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Perry Wheelock, NPS-NCR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Paul Johansen, WV 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Ray Albright, NPS-SE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2861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Jon Gassett, WMI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Dick Cole, ACE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Bill Uihlein, FWS-R4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2861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Tom O'Connell, USGS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Wendy Janssen, NPS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Jon Ambrose, GDNR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2861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//Dennis Shaffer, ATC 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Jeff Lerner, HWC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Mike Slattery, FWS-R5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5194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//Cale Godfrey, VDGIF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//Lois Uranowski, OSMRE-R1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//Cindy A. Williams, FWS-R4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 anchor="b"/>
                </a:tc>
              </a:tr>
              <a:tr h="2861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//Ellen Mecray, NOAA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//Karl Schrass, NWF-MidAtl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//Rob Baldwin, Clemson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 anchor="b"/>
                </a:tc>
              </a:tr>
              <a:tr h="3597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//</a:t>
                      </a:r>
                      <a:r>
                        <a:rPr lang="en-US" sz="1100">
                          <a:effectLst/>
                        </a:rPr>
                        <a:t>Kelly Watkinson, LTA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//David Whitehurst, VDGIF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//Harold Peterson, BIAE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5194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//Bill Labich, Highstead Foundation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//Kendrick Weeks, NCWRA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3516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111 </a:t>
                      </a:r>
                      <a:r>
                        <a:rPr lang="en-US" sz="2000" b="1" dirty="0" smtClean="0">
                          <a:effectLst/>
                        </a:rPr>
                        <a:t>Instructional</a:t>
                      </a:r>
                      <a:r>
                        <a:rPr lang="en-US" sz="2000" b="1" baseline="0" dirty="0" smtClean="0">
                          <a:effectLst/>
                        </a:rPr>
                        <a:t> </a:t>
                      </a:r>
                      <a:r>
                        <a:rPr lang="en-US" sz="2000" b="1" dirty="0" smtClean="0">
                          <a:effectLst/>
                        </a:rPr>
                        <a:t>East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112 Instructional East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151A Instructional </a:t>
                      </a:r>
                      <a:r>
                        <a:rPr lang="en-US" sz="2000" b="1" u="sng" dirty="0">
                          <a:effectLst/>
                        </a:rPr>
                        <a:t>West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5081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Post-Lunch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Report out on Session II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Session III: New Ideas, New Opportunities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Session IV: </a:t>
            </a:r>
            <a:r>
              <a:rPr lang="en-US" sz="3600" dirty="0" smtClean="0">
                <a:effectLst/>
              </a:rPr>
              <a:t>The </a:t>
            </a:r>
            <a:r>
              <a:rPr lang="en-US" sz="3600" dirty="0">
                <a:effectLst/>
              </a:rPr>
              <a:t>Foundation of Commitment and Structure of the Partnership </a:t>
            </a:r>
          </a:p>
          <a:p>
            <a:pPr marL="457200" indent="-457200">
              <a:buFont typeface="+mj-lt"/>
              <a:buAutoNum type="arabicPeriod"/>
            </a:pPr>
            <a:endParaRPr lang="en-US" sz="3600" dirty="0" smtClean="0"/>
          </a:p>
          <a:p>
            <a:pPr marL="457200" indent="-457200">
              <a:buFont typeface="+mj-lt"/>
              <a:buAutoNum type="arabicPeriod"/>
            </a:pPr>
            <a:endParaRPr lang="en-US" sz="3600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pic>
        <p:nvPicPr>
          <p:cNvPr id="4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241775"/>
            <a:ext cx="9101195" cy="61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8221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Session III </a:t>
            </a:r>
            <a:r>
              <a:rPr lang="en-US" dirty="0" smtClean="0">
                <a:effectLst/>
              </a:rPr>
              <a:t>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000" dirty="0" smtClean="0">
                <a:effectLst/>
              </a:rPr>
              <a:t>Produce </a:t>
            </a:r>
            <a:r>
              <a:rPr lang="en-US" sz="4000" dirty="0">
                <a:effectLst/>
              </a:rPr>
              <a:t>a quick list of existing or evolving opportunities (programmatic or funding). </a:t>
            </a:r>
            <a:endParaRPr lang="en-US" sz="4000" dirty="0" smtClean="0">
              <a:effectLst/>
            </a:endParaRPr>
          </a:p>
          <a:p>
            <a:endParaRPr lang="en-US" sz="4000" dirty="0" smtClean="0">
              <a:effectLst/>
            </a:endParaRPr>
          </a:p>
          <a:p>
            <a:r>
              <a:rPr lang="en-US" sz="4000" dirty="0" smtClean="0">
                <a:effectLst/>
              </a:rPr>
              <a:t>Based </a:t>
            </a:r>
            <a:r>
              <a:rPr lang="en-US" sz="4000" dirty="0">
                <a:effectLst/>
              </a:rPr>
              <a:t>on discussion, rank them in terms of their strategic value to helping launch this level of the Partnership based on value to the Partnership and top tier priorities.</a:t>
            </a:r>
          </a:p>
          <a:p>
            <a:endParaRPr lang="en-US" dirty="0"/>
          </a:p>
        </p:txBody>
      </p:sp>
      <p:pic>
        <p:nvPicPr>
          <p:cNvPr id="4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241775"/>
            <a:ext cx="9101195" cy="61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03630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52</TotalTime>
  <Words>668</Words>
  <Application>Microsoft Macintosh PowerPoint</Application>
  <PresentationFormat>On-screen Show (4:3)</PresentationFormat>
  <Paragraphs>99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Bookman Old Style</vt:lpstr>
      <vt:lpstr>Rockwell</vt:lpstr>
      <vt:lpstr>Arial</vt:lpstr>
      <vt:lpstr>Damask</vt:lpstr>
      <vt:lpstr>PowerPoint Presentation</vt:lpstr>
      <vt:lpstr>Call-in information</vt:lpstr>
      <vt:lpstr>Morning agenda</vt:lpstr>
      <vt:lpstr>Session I Outcome</vt:lpstr>
      <vt:lpstr>Breakout groups</vt:lpstr>
      <vt:lpstr>Session II Outcome:</vt:lpstr>
      <vt:lpstr>Breakout Group Membership</vt:lpstr>
      <vt:lpstr>Post-Lunch AGENDA</vt:lpstr>
      <vt:lpstr>Session III Outcome</vt:lpstr>
      <vt:lpstr>Breakout groups</vt:lpstr>
      <vt:lpstr>Session IV Outcome</vt:lpstr>
      <vt:lpstr>December 6  morning agenda</vt:lpstr>
    </vt:vector>
  </TitlesOfParts>
  <Company>Microsoft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</dc:creator>
  <cp:lastModifiedBy>Madeline Trieste Brown</cp:lastModifiedBy>
  <cp:revision>10</cp:revision>
  <dcterms:created xsi:type="dcterms:W3CDTF">2017-08-16T23:41:22Z</dcterms:created>
  <dcterms:modified xsi:type="dcterms:W3CDTF">2017-12-04T22:02:31Z</dcterms:modified>
</cp:coreProperties>
</file>